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05" r:id="rId3"/>
    <p:sldId id="306" r:id="rId4"/>
    <p:sldId id="257" r:id="rId5"/>
    <p:sldId id="265" r:id="rId6"/>
    <p:sldId id="258" r:id="rId7"/>
    <p:sldId id="259" r:id="rId8"/>
    <p:sldId id="278" r:id="rId9"/>
    <p:sldId id="260" r:id="rId10"/>
    <p:sldId id="261" r:id="rId11"/>
    <p:sldId id="262" r:id="rId12"/>
    <p:sldId id="266" r:id="rId13"/>
    <p:sldId id="263" r:id="rId14"/>
    <p:sldId id="264" r:id="rId15"/>
    <p:sldId id="277" r:id="rId16"/>
    <p:sldId id="288" r:id="rId17"/>
    <p:sldId id="289" r:id="rId18"/>
    <p:sldId id="267" r:id="rId19"/>
    <p:sldId id="268" r:id="rId20"/>
    <p:sldId id="269" r:id="rId21"/>
    <p:sldId id="270" r:id="rId22"/>
    <p:sldId id="279" r:id="rId23"/>
    <p:sldId id="271" r:id="rId24"/>
    <p:sldId id="272" r:id="rId25"/>
    <p:sldId id="273" r:id="rId26"/>
    <p:sldId id="274" r:id="rId27"/>
    <p:sldId id="275" r:id="rId28"/>
    <p:sldId id="276" r:id="rId29"/>
    <p:sldId id="280" r:id="rId30"/>
    <p:sldId id="281" r:id="rId31"/>
    <p:sldId id="282" r:id="rId32"/>
    <p:sldId id="290" r:id="rId33"/>
    <p:sldId id="283" r:id="rId34"/>
    <p:sldId id="284" r:id="rId35"/>
    <p:sldId id="285" r:id="rId36"/>
    <p:sldId id="298" r:id="rId37"/>
    <p:sldId id="286" r:id="rId38"/>
    <p:sldId id="287" r:id="rId39"/>
    <p:sldId id="291" r:id="rId40"/>
    <p:sldId id="292" r:id="rId41"/>
    <p:sldId id="299" r:id="rId42"/>
    <p:sldId id="293" r:id="rId43"/>
    <p:sldId id="300" r:id="rId44"/>
    <p:sldId id="294" r:id="rId45"/>
    <p:sldId id="295" r:id="rId46"/>
    <p:sldId id="307" r:id="rId47"/>
    <p:sldId id="296" r:id="rId48"/>
    <p:sldId id="297" r:id="rId49"/>
    <p:sldId id="301" r:id="rId50"/>
    <p:sldId id="302" r:id="rId51"/>
    <p:sldId id="303" r:id="rId52"/>
    <p:sldId id="304" r:id="rId53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>
        <p:scale>
          <a:sx n="66" d="100"/>
          <a:sy n="66" d="100"/>
        </p:scale>
        <p:origin x="17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2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6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A2574"/>
                </a:solidFill>
              </a:rPr>
              <a:t>CSBS NHT 101:</a:t>
            </a:r>
            <a:endParaRPr lang="en-US" b="1" dirty="0">
              <a:solidFill>
                <a:srgbClr val="1A257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Hire Training for the Conference of State Bank Supervisors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2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the eLearning module general content.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Videos and other interactive media are used to provide alternative learning experiences. This helps to enhance retention and transfer.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6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23809" cy="62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the knowledge checks built into the eLearning module.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G6, G7, &amp; G8)</a:t>
              </a:r>
              <a:r>
                <a:rPr lang="en-US" dirty="0" smtClean="0"/>
                <a:t> Knowledge checks and other activities are included throughout the eLearning module to elicit performance, provide feedback, and assess the performance.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0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8342857" cy="66666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90409" y="831272"/>
            <a:ext cx="5519651" cy="2234046"/>
            <a:chOff x="6390409" y="831272"/>
            <a:chExt cx="5519651" cy="2234046"/>
          </a:xfrm>
        </p:grpSpPr>
        <p:sp>
          <p:nvSpPr>
            <p:cNvPr id="5" name="TextBox 4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Amplifying learning materials are made available to help learners with varying learning styles. This helps to enhance retention and transfer.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390409" y="1154438"/>
              <a:ext cx="2493644" cy="1910880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completing the eLearning module, the learner has access to all of the other course materials.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8229600" y="2514600"/>
            <a:ext cx="498764" cy="186309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357322">
            <a:off x="8953108" y="3322034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6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2952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48445" y="831272"/>
            <a:ext cx="8761615" cy="4602832"/>
            <a:chOff x="3148445" y="831272"/>
            <a:chExt cx="8761615" cy="4602832"/>
          </a:xfrm>
        </p:grpSpPr>
        <p:sp>
          <p:nvSpPr>
            <p:cNvPr id="4" name="TextBox 3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148445" y="1154438"/>
              <a:ext cx="5735608" cy="427966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bottom of the course home page, the learner has access to the Module 1 Discussion Forum.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8357322">
            <a:off x="2975218" y="5493734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7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4733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a discussion forum.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8357322">
            <a:off x="1649337" y="177898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27664" y="831272"/>
            <a:ext cx="8782396" cy="3356264"/>
            <a:chOff x="3127664" y="831272"/>
            <a:chExt cx="8782396" cy="3356264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127664" y="1154438"/>
              <a:ext cx="5756389" cy="3033098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8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8342857" cy="66666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62645" y="831272"/>
            <a:ext cx="9447415" cy="3335483"/>
            <a:chOff x="2462645" y="831272"/>
            <a:chExt cx="9447415" cy="3335483"/>
          </a:xfrm>
        </p:grpSpPr>
        <p:sp>
          <p:nvSpPr>
            <p:cNvPr id="5" name="TextBox 4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462645" y="1154438"/>
              <a:ext cx="6421408" cy="3012317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contributing to the discussions throughout the week, the learner would then take the Module 1 Assessment.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8357322">
            <a:off x="2563738" y="405355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6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23809" cy="6190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 is an example of the homepage for a Module’s assessment functionality.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78382" y="831272"/>
            <a:ext cx="8231678" cy="4239492"/>
            <a:chOff x="3678382" y="831272"/>
            <a:chExt cx="8231678" cy="4239492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678382" y="1154438"/>
              <a:ext cx="5205671" cy="391632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72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5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viewing all of the learning items and passing the assessment, the learner has completed Module 1.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1891" y="831272"/>
            <a:ext cx="11328169" cy="4790210"/>
            <a:chOff x="581891" y="831272"/>
            <a:chExt cx="11328169" cy="4790210"/>
          </a:xfrm>
        </p:grpSpPr>
        <p:grpSp>
          <p:nvGrpSpPr>
            <p:cNvPr id="3" name="Group 2"/>
            <p:cNvGrpSpPr/>
            <p:nvPr/>
          </p:nvGrpSpPr>
          <p:grpSpPr>
            <a:xfrm>
              <a:off x="581891" y="831272"/>
              <a:ext cx="11328169" cy="1477328"/>
              <a:chOff x="581891" y="831272"/>
              <a:chExt cx="11328169" cy="147732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884052" y="831272"/>
                <a:ext cx="30260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G7)</a:t>
                </a:r>
                <a:r>
                  <a:rPr lang="en-US" dirty="0" smtClean="0"/>
                  <a:t> As the student completes each part of the module, their performance is graded automatically and they are aware of their progress.</a:t>
                </a:r>
                <a:endParaRPr lang="en-US" dirty="0"/>
              </a:p>
            </p:txBody>
          </p:sp>
          <p:cxnSp>
            <p:nvCxnSpPr>
              <p:cNvPr id="5" name="Straight Arrow Connector 4"/>
              <p:cNvCxnSpPr>
                <a:stCxn id="4" idx="1"/>
              </p:cNvCxnSpPr>
              <p:nvPr/>
            </p:nvCxnSpPr>
            <p:spPr>
              <a:xfrm flipH="1" flipV="1">
                <a:off x="581891" y="1184564"/>
                <a:ext cx="8302161" cy="385372"/>
              </a:xfrm>
              <a:prstGeom prst="straightConnector1">
                <a:avLst/>
              </a:prstGeom>
              <a:ln w="25400" cap="flat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stCxn id="4" idx="1"/>
            </p:cNvCxnSpPr>
            <p:nvPr/>
          </p:nvCxnSpPr>
          <p:spPr>
            <a:xfrm flipH="1">
              <a:off x="7928265" y="1569936"/>
              <a:ext cx="955787" cy="405154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88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2: Module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Financial Services Industry and Its Regulation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127" y="6182591"/>
            <a:ext cx="99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i="1" dirty="0" smtClean="0"/>
              <a:t>The course is still in DRAFT mode. Not all content has been created. There are many placeholders.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570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0"/>
            <a:ext cx="8342857" cy="6876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that Module 1: The Banking System is complete, the learner can move on to Module 2.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8357322">
            <a:off x="4095358" y="579091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7927" y="831272"/>
            <a:ext cx="7712133" cy="1477328"/>
            <a:chOff x="4197927" y="831272"/>
            <a:chExt cx="7712133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G1 &amp; G3)</a:t>
              </a:r>
              <a:r>
                <a:rPr lang="en-US" dirty="0" smtClean="0"/>
                <a:t> Course description and questions gain learner attention and help stimulate recall of prerequisite learned capabilities.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97927" y="1154438"/>
              <a:ext cx="4686126" cy="965307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4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124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283" y="1181388"/>
            <a:ext cx="10515600" cy="49908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This storyboard is a visual representation of the conceptual design for the </a:t>
            </a:r>
            <a:r>
              <a:rPr lang="en-US" sz="2200" b="1" dirty="0" smtClean="0"/>
              <a:t>Conference of State Bank Supervisors’ New Hire Training: NHT 101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200" dirty="0" smtClean="0"/>
              <a:t>This storyboard focuses on </a:t>
            </a:r>
            <a:r>
              <a:rPr lang="en-US" sz="2200" b="1" dirty="0" smtClean="0"/>
              <a:t>Gagne’s Nine Events of Instruction </a:t>
            </a:r>
            <a:r>
              <a:rPr lang="en-US" sz="2200" dirty="0" smtClean="0"/>
              <a:t>and will use the abbreviations in </a:t>
            </a:r>
            <a:r>
              <a:rPr lang="en-US" sz="2200" dirty="0" smtClean="0">
                <a:solidFill>
                  <a:srgbClr val="FF0000"/>
                </a:solidFill>
              </a:rPr>
              <a:t>red</a:t>
            </a:r>
            <a:r>
              <a:rPr lang="en-US" sz="2200" dirty="0" smtClean="0"/>
              <a:t> throughout:</a:t>
            </a:r>
          </a:p>
          <a:p>
            <a:pPr marL="0" indent="0">
              <a:buNone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Gaining attention </a:t>
            </a:r>
            <a:r>
              <a:rPr lang="en-US" sz="1900" dirty="0" smtClean="0">
                <a:solidFill>
                  <a:srgbClr val="FF0000"/>
                </a:solidFill>
              </a:rPr>
              <a:t>(G1)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Informing the learner of the objective </a:t>
            </a:r>
            <a:r>
              <a:rPr lang="en-US" sz="1900" dirty="0" smtClean="0">
                <a:solidFill>
                  <a:srgbClr val="FF0000"/>
                </a:solidFill>
              </a:rPr>
              <a:t>(G2)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Stimulating recall of prerequisite learned capabilities </a:t>
            </a:r>
            <a:r>
              <a:rPr lang="en-US" sz="1900" dirty="0" smtClean="0">
                <a:solidFill>
                  <a:srgbClr val="FF0000"/>
                </a:solidFill>
              </a:rPr>
              <a:t>(G3)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Presenting the stimulus material </a:t>
            </a:r>
            <a:r>
              <a:rPr lang="en-US" sz="1900" dirty="0" smtClean="0">
                <a:solidFill>
                  <a:srgbClr val="FF0000"/>
                </a:solidFill>
              </a:rPr>
              <a:t>(G4)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Providing learning guidance </a:t>
            </a:r>
            <a:r>
              <a:rPr lang="en-US" sz="1900" dirty="0" smtClean="0">
                <a:solidFill>
                  <a:srgbClr val="FF0000"/>
                </a:solidFill>
              </a:rPr>
              <a:t>(G5)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Eliciting performance </a:t>
            </a:r>
            <a:r>
              <a:rPr lang="en-US" sz="1900" dirty="0" smtClean="0">
                <a:solidFill>
                  <a:srgbClr val="FF0000"/>
                </a:solidFill>
              </a:rPr>
              <a:t>(G6)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Providing feedback about performance correctness </a:t>
            </a:r>
            <a:r>
              <a:rPr lang="en-US" sz="1900" dirty="0" smtClean="0">
                <a:solidFill>
                  <a:srgbClr val="FF0000"/>
                </a:solidFill>
              </a:rPr>
              <a:t>(G7)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Assessing the performance </a:t>
            </a:r>
            <a:r>
              <a:rPr lang="en-US" sz="1900" dirty="0" smtClean="0">
                <a:solidFill>
                  <a:srgbClr val="FF0000"/>
                </a:solidFill>
              </a:rPr>
              <a:t>(G8)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Enhancing retention and transfer </a:t>
            </a:r>
            <a:r>
              <a:rPr lang="en-US" sz="1900" dirty="0" smtClean="0">
                <a:solidFill>
                  <a:srgbClr val="FF0000"/>
                </a:solidFill>
              </a:rPr>
              <a:t>(G9)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3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66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top of the home page for Module 2: The Financial Services Industry and Its Regulation.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23955" y="831272"/>
            <a:ext cx="7286105" cy="2265219"/>
            <a:chOff x="4623955" y="831272"/>
            <a:chExt cx="7286105" cy="2265219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Presenting the stimulus material and supporting documentation.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75993" y="3367702"/>
            <a:ext cx="7286105" cy="2265219"/>
            <a:chOff x="4623955" y="831272"/>
            <a:chExt cx="7286105" cy="2265219"/>
          </a:xfrm>
        </p:grpSpPr>
        <p:sp>
          <p:nvSpPr>
            <p:cNvPr id="12" name="TextBox 11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G5)</a:t>
              </a:r>
              <a:r>
                <a:rPr lang="en-US" dirty="0" smtClean="0"/>
                <a:t> Providing learning guidance by showing course status in dashboard.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03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333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bottom of the home page for Module 2.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5027" y="831272"/>
            <a:ext cx="8055033" cy="2473037"/>
            <a:chOff x="3855027" y="831272"/>
            <a:chExt cx="8055033" cy="2473037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G2)</a:t>
              </a:r>
              <a:r>
                <a:rPr lang="en-US" dirty="0" smtClean="0"/>
                <a:t> Objectives are provided on course home page, as well as in the eLearning module above.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855027" y="1154438"/>
              <a:ext cx="5029026" cy="2149871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76109" y="2067790"/>
            <a:ext cx="5633951" cy="1200329"/>
            <a:chOff x="6276109" y="831272"/>
            <a:chExt cx="5633951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 smtClean="0"/>
                <a:t> Direct access to instructor is provided via email for feedback and learning guidance.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276109" y="1154438"/>
              <a:ext cx="2607944" cy="5704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92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66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here, the learner would first access the eLearning module for Module 2.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8357322">
            <a:off x="7137992" y="2224754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7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247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look and feel of the eLearning module opening slides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47339" y="831272"/>
            <a:ext cx="4862721" cy="1423555"/>
            <a:chOff x="7047339" y="831272"/>
            <a:chExt cx="4862721" cy="1423555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eLearning module presents stimulus material and delivers content in order to teach learning objectives.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047339" y="1154438"/>
              <a:ext cx="1836714" cy="1100389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27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228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eLearning module general content.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Videos and other interactive media are used to provide alternative learning experiences. This helps to enhance retention and transfer.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7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2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knowledge checks built into the eLearning module.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G6, G7, &amp; G8)</a:t>
              </a:r>
              <a:r>
                <a:rPr lang="en-US" dirty="0" smtClean="0"/>
                <a:t> Knowledge checks and other activities are included throughout the eLearning module to elicit performance, provide feedback, and assess the performance.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93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47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completing the eLearning module, the learner has access to all of the other course materials.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229600" y="2514600"/>
            <a:ext cx="498764" cy="186309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8357322">
            <a:off x="8953108" y="3322034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90409" y="831272"/>
            <a:ext cx="5519651" cy="2234046"/>
            <a:chOff x="6390409" y="831272"/>
            <a:chExt cx="5519651" cy="2234046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Amplifying learning materials are made available to help learners with varying learning styles. This helps to enhance retention and transfer.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390409" y="1154438"/>
              <a:ext cx="2493644" cy="1910880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9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285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bottom of the course home page, the learner has access to the Module </a:t>
            </a:r>
            <a:r>
              <a:rPr lang="en-US" dirty="0" smtClean="0"/>
              <a:t>2 </a:t>
            </a:r>
            <a:r>
              <a:rPr lang="en-US" dirty="0"/>
              <a:t>Discussion Forum.</a:t>
            </a:r>
          </a:p>
        </p:txBody>
      </p:sp>
      <p:sp>
        <p:nvSpPr>
          <p:cNvPr id="9" name="Up Arrow 8"/>
          <p:cNvSpPr/>
          <p:nvPr/>
        </p:nvSpPr>
        <p:spPr>
          <a:xfrm rot="18357322">
            <a:off x="2963788" y="549373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48445" y="831272"/>
            <a:ext cx="8761615" cy="4602832"/>
            <a:chOff x="3148445" y="831272"/>
            <a:chExt cx="8761615" cy="4602832"/>
          </a:xfrm>
        </p:grpSpPr>
        <p:sp>
          <p:nvSpPr>
            <p:cNvPr id="10" name="TextBox 9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48445" y="1154438"/>
              <a:ext cx="5735608" cy="427966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71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905" cy="5285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a discussion forum.</a:t>
            </a:r>
          </a:p>
        </p:txBody>
      </p:sp>
      <p:sp>
        <p:nvSpPr>
          <p:cNvPr id="8" name="Up Arrow 7"/>
          <p:cNvSpPr/>
          <p:nvPr/>
        </p:nvSpPr>
        <p:spPr>
          <a:xfrm rot="18357322">
            <a:off x="1660768" y="184756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25371" y="831272"/>
            <a:ext cx="8484689" cy="3290785"/>
            <a:chOff x="3425371" y="831272"/>
            <a:chExt cx="8484689" cy="3290785"/>
          </a:xfrm>
        </p:grpSpPr>
        <p:sp>
          <p:nvSpPr>
            <p:cNvPr id="10" name="TextBox 9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425371" y="1154438"/>
              <a:ext cx="5458682" cy="2967619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53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contributing to the discussions throughout the week, the learner would then take the Module </a:t>
            </a:r>
            <a:r>
              <a:rPr lang="en-US" dirty="0" smtClean="0"/>
              <a:t>2 </a:t>
            </a:r>
            <a:r>
              <a:rPr lang="en-US" dirty="0"/>
              <a:t>Assessment.</a:t>
            </a:r>
          </a:p>
        </p:txBody>
      </p:sp>
      <p:sp>
        <p:nvSpPr>
          <p:cNvPr id="7" name="Up Arrow 6"/>
          <p:cNvSpPr/>
          <p:nvPr/>
        </p:nvSpPr>
        <p:spPr>
          <a:xfrm rot="18357322">
            <a:off x="2518017" y="405355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62645" y="831272"/>
            <a:ext cx="9447415" cy="3335483"/>
            <a:chOff x="2462645" y="831272"/>
            <a:chExt cx="9447415" cy="3335483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462645" y="1154438"/>
              <a:ext cx="6421408" cy="3012317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91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Home Page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“Learning Plan”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127" y="6182591"/>
            <a:ext cx="99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i="1" dirty="0" smtClean="0"/>
              <a:t>The course is still in DRAFT mode. Not all content has been created. There are many placeholders.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25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190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is an example of the homepage for a Module’s assessment functionality.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8382" y="831272"/>
            <a:ext cx="8231678" cy="4239492"/>
            <a:chOff x="3678382" y="831272"/>
            <a:chExt cx="8231678" cy="4239492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678382" y="1154438"/>
              <a:ext cx="5205671" cy="391632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628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viewing all of the learning items and passing the assessment, the learner has completed Module </a:t>
            </a:r>
            <a:r>
              <a:rPr lang="en-US" dirty="0" smtClean="0"/>
              <a:t>2.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1891" y="831272"/>
            <a:ext cx="11328169" cy="4790210"/>
            <a:chOff x="581891" y="831272"/>
            <a:chExt cx="11328169" cy="479021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831272"/>
              <a:ext cx="11328169" cy="1477328"/>
              <a:chOff x="581891" y="831272"/>
              <a:chExt cx="11328169" cy="147732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884052" y="831272"/>
                <a:ext cx="30260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G7)</a:t>
                </a:r>
                <a:r>
                  <a:rPr lang="en-US" dirty="0" smtClean="0"/>
                  <a:t> As the student completes each part of the module, their performance is graded automatically and they are aware of their progress.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11" idx="1"/>
              </p:cNvCxnSpPr>
              <p:nvPr/>
            </p:nvCxnSpPr>
            <p:spPr>
              <a:xfrm flipH="1" flipV="1">
                <a:off x="581891" y="1184564"/>
                <a:ext cx="8302161" cy="385372"/>
              </a:xfrm>
              <a:prstGeom prst="straightConnector1">
                <a:avLst/>
              </a:prstGeom>
              <a:ln w="25400" cap="flat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>
              <a:stCxn id="11" idx="1"/>
            </p:cNvCxnSpPr>
            <p:nvPr/>
          </p:nvCxnSpPr>
          <p:spPr>
            <a:xfrm flipH="1">
              <a:off x="7928265" y="1569936"/>
              <a:ext cx="955787" cy="405154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23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3: Module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CSBS: Who are we and what do we do?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127" y="6182591"/>
            <a:ext cx="99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i="1" dirty="0" smtClean="0"/>
              <a:t>The course is still in DRAFT mode. Not all content has been created. There are many placeholders.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771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that Module </a:t>
            </a:r>
            <a:r>
              <a:rPr lang="en-US" dirty="0" smtClean="0"/>
              <a:t>2, </a:t>
            </a:r>
            <a:r>
              <a:rPr lang="en-US" dirty="0"/>
              <a:t>the learner can move on to Module </a:t>
            </a:r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7318918">
            <a:off x="3586117" y="6148656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97927" y="831272"/>
            <a:ext cx="7712133" cy="1477328"/>
            <a:chOff x="4197927" y="831272"/>
            <a:chExt cx="7712133" cy="1477328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G1 &amp; G3)</a:t>
              </a:r>
              <a:r>
                <a:rPr lang="en-US" dirty="0" smtClean="0"/>
                <a:t> Course description and questions gain learner attention and help stimulate recall of prerequisite learned capabilities.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197927" y="1154438"/>
              <a:ext cx="4686126" cy="965307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17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3428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top of the home page for Module </a:t>
            </a:r>
            <a:r>
              <a:rPr lang="en-US" dirty="0" smtClean="0"/>
              <a:t>3: CSBS: Who are we and what do we do?.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23955" y="831272"/>
            <a:ext cx="7286105" cy="2265219"/>
            <a:chOff x="4623955" y="831272"/>
            <a:chExt cx="7286105" cy="2265219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Presenting the stimulus material and supporting documentation.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675993" y="3367702"/>
            <a:ext cx="7286105" cy="2265219"/>
            <a:chOff x="4623955" y="831272"/>
            <a:chExt cx="7286105" cy="2265219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G5)</a:t>
              </a:r>
              <a:r>
                <a:rPr lang="en-US" dirty="0" smtClean="0"/>
                <a:t> Providing learning guidance by showing course status in dashboard.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12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3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bottom of the home page for Module </a:t>
            </a:r>
            <a:r>
              <a:rPr lang="en-US" dirty="0" smtClean="0"/>
              <a:t>3.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5027" y="831272"/>
            <a:ext cx="8055033" cy="2473037"/>
            <a:chOff x="3855027" y="831272"/>
            <a:chExt cx="8055033" cy="2473037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G2)</a:t>
              </a:r>
              <a:r>
                <a:rPr lang="en-US" dirty="0" smtClean="0"/>
                <a:t> Objectives are provided on course home page, as well as in the eLearning module above.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855027" y="1154438"/>
              <a:ext cx="5029026" cy="2149871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276109" y="2067790"/>
            <a:ext cx="5633951" cy="1200329"/>
            <a:chOff x="6276109" y="831272"/>
            <a:chExt cx="5633951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 smtClean="0"/>
                <a:t> Direct access to instructor is provided via email for feedback and learning guidance.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276109" y="1154438"/>
              <a:ext cx="2607944" cy="5704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69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3428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here, the learner would first access the eLearning module for Module </a:t>
            </a:r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8357322">
            <a:off x="6849989" y="206473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2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25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look and feel of the eLearning module opening slides.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47339" y="831272"/>
            <a:ext cx="4862721" cy="1423555"/>
            <a:chOff x="7047339" y="831272"/>
            <a:chExt cx="4862721" cy="1423555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eLearning module presents stimulus material and delivers content in order to teach learning objectives.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047339" y="1154438"/>
              <a:ext cx="1836714" cy="1100389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29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905" cy="63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eLearning module general content.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Videos and other interactive media are used to provide alternative learning experiences. This helps to enhance retention and transfer.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6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0952" cy="63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the knowledge checks built into the eLearning module.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44736" y="831272"/>
            <a:ext cx="7265324" cy="3837108"/>
            <a:chOff x="4644736" y="831272"/>
            <a:chExt cx="7265324" cy="3837108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G6, G7, &amp; G8)</a:t>
              </a:r>
              <a:r>
                <a:rPr lang="en-US" dirty="0" smtClean="0"/>
                <a:t> Knowledge checks and other activities are included throughout the eLearning module to elicit performance, provide feedback, and assess the performance.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644736" y="1154438"/>
              <a:ext cx="4239318" cy="351394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80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8285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97927" y="831272"/>
            <a:ext cx="7712133" cy="1477328"/>
            <a:chOff x="4197927" y="831272"/>
            <a:chExt cx="7712133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8884052" y="831272"/>
              <a:ext cx="30260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G1 &amp; G3)</a:t>
              </a:r>
              <a:r>
                <a:rPr lang="en-US" dirty="0" smtClean="0"/>
                <a:t> Course description and questions gain learner attention and help stimulate recall of prerequisite learned capabilities.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197927" y="1154438"/>
              <a:ext cx="4686126" cy="965307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page for the NHT 101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where students can access all modules week-by-week.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 rot="18357322">
            <a:off x="2566553" y="518050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7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completing the eLearning module, the learner has access to all of the other course materials.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229600" y="2514600"/>
            <a:ext cx="498764" cy="229743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357322">
            <a:off x="8953108" y="3482054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90409" y="831272"/>
            <a:ext cx="5519651" cy="2234046"/>
            <a:chOff x="6390409" y="831272"/>
            <a:chExt cx="5519651" cy="2234046"/>
          </a:xfrm>
        </p:grpSpPr>
        <p:sp>
          <p:nvSpPr>
            <p:cNvPr id="10" name="TextBox 9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 &amp; G9)</a:t>
              </a:r>
              <a:r>
                <a:rPr lang="en-US" dirty="0" smtClean="0"/>
                <a:t> Amplifying learning materials are made available to help learners with varying learning styles. This helps to enhance retention and transfer.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390409" y="1154438"/>
              <a:ext cx="2493644" cy="1910880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52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3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bottom of the course home page, the learner has access to the Module </a:t>
            </a:r>
            <a:r>
              <a:rPr lang="en-US" dirty="0" smtClean="0"/>
              <a:t>3 </a:t>
            </a:r>
            <a:r>
              <a:rPr lang="en-US" dirty="0"/>
              <a:t>Discussion Forum.</a:t>
            </a:r>
          </a:p>
        </p:txBody>
      </p:sp>
      <p:sp>
        <p:nvSpPr>
          <p:cNvPr id="7" name="Up Arrow 6"/>
          <p:cNvSpPr/>
          <p:nvPr/>
        </p:nvSpPr>
        <p:spPr>
          <a:xfrm rot="18357322">
            <a:off x="3032367" y="5412126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48445" y="831272"/>
            <a:ext cx="8761615" cy="4602832"/>
            <a:chOff x="3148445" y="831272"/>
            <a:chExt cx="8761615" cy="4602832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148445" y="1154438"/>
              <a:ext cx="5735608" cy="427966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5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4790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example of a discussion forum.</a:t>
            </a:r>
          </a:p>
        </p:txBody>
      </p:sp>
      <p:sp>
        <p:nvSpPr>
          <p:cNvPr id="7" name="Up Arrow 6"/>
          <p:cNvSpPr/>
          <p:nvPr/>
        </p:nvSpPr>
        <p:spPr>
          <a:xfrm rot="18357322">
            <a:off x="1626478" y="1733265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25371" y="831272"/>
            <a:ext cx="8484689" cy="3290785"/>
            <a:chOff x="3425371" y="831272"/>
            <a:chExt cx="8484689" cy="3290785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/>
                <a:t> </a:t>
              </a:r>
              <a:r>
                <a:rPr lang="en-US" dirty="0" smtClean="0"/>
                <a:t>Participation in the discussion forum helps to provide learning guidance by relating the course material directly to learners’ jobs. Instructors and SMEs can provide feedback, as well.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425371" y="1154438"/>
              <a:ext cx="5458682" cy="2967619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03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contributing to the discussions throughout the week, the learner would then take the Module </a:t>
            </a:r>
            <a:r>
              <a:rPr lang="en-US" dirty="0" smtClean="0"/>
              <a:t>3 Assessment</a:t>
            </a:r>
            <a:r>
              <a:rPr lang="en-US" dirty="0"/>
              <a:t>.</a:t>
            </a:r>
          </a:p>
        </p:txBody>
      </p:sp>
      <p:sp>
        <p:nvSpPr>
          <p:cNvPr id="8" name="Up Arrow 7"/>
          <p:cNvSpPr/>
          <p:nvPr/>
        </p:nvSpPr>
        <p:spPr>
          <a:xfrm rot="18357322">
            <a:off x="2366234" y="3888567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88343" y="831272"/>
            <a:ext cx="9021717" cy="3116614"/>
            <a:chOff x="2888343" y="831272"/>
            <a:chExt cx="9021717" cy="3116614"/>
          </a:xfrm>
        </p:grpSpPr>
        <p:sp>
          <p:nvSpPr>
            <p:cNvPr id="10" name="TextBox 9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888343" y="1154438"/>
              <a:ext cx="5995710" cy="2793448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42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190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is an example of the homepage for a Module’s assessment functionality.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8382" y="831272"/>
            <a:ext cx="8231678" cy="4239492"/>
            <a:chOff x="3678382" y="831272"/>
            <a:chExt cx="8231678" cy="4239492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 &amp; G8)</a:t>
              </a:r>
              <a:r>
                <a:rPr lang="en-US" dirty="0" smtClean="0"/>
                <a:t> The assessment for the module helps the learner and instructor assess the performance and elicits performance from the student.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678382" y="1154438"/>
              <a:ext cx="5205671" cy="391632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76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viewing all of the learning items and passing the assessment, the learner </a:t>
            </a:r>
            <a:r>
              <a:rPr lang="en-US" dirty="0" smtClean="0"/>
              <a:t>can complete the final activity for the course.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8357322">
            <a:off x="3875720" y="4414696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73714" y="831272"/>
            <a:ext cx="8136346" cy="3523794"/>
            <a:chOff x="3773714" y="831272"/>
            <a:chExt cx="8136346" cy="3523794"/>
          </a:xfrm>
        </p:grpSpPr>
        <p:sp>
          <p:nvSpPr>
            <p:cNvPr id="14" name="TextBox 13"/>
            <p:cNvSpPr txBox="1"/>
            <p:nvPr/>
          </p:nvSpPr>
          <p:spPr>
            <a:xfrm>
              <a:off x="8884052" y="831272"/>
              <a:ext cx="30260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G6)</a:t>
              </a:r>
              <a:r>
                <a:rPr lang="en-US" dirty="0" smtClean="0"/>
                <a:t> A detailed and challenging activity elicits performance and keeps the student in the zone of proximal development.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773714" y="1154438"/>
              <a:ext cx="5110339" cy="3200628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8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762" y="900428"/>
            <a:ext cx="6590476" cy="50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activity will require the student to complete a partially blank Organizational </a:t>
            </a:r>
            <a:r>
              <a:rPr lang="en-US" dirty="0" err="1" smtClean="0"/>
              <a:t>Chartt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8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4380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01143" y="831272"/>
            <a:ext cx="8208917" cy="2216728"/>
            <a:chOff x="3701143" y="831272"/>
            <a:chExt cx="8208917" cy="2216728"/>
          </a:xfrm>
        </p:grpSpPr>
        <p:sp>
          <p:nvSpPr>
            <p:cNvPr id="4" name="TextBox 3"/>
            <p:cNvSpPr txBox="1"/>
            <p:nvPr/>
          </p:nvSpPr>
          <p:spPr>
            <a:xfrm>
              <a:off x="8884052" y="831272"/>
              <a:ext cx="30260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G6)</a:t>
              </a:r>
              <a:r>
                <a:rPr lang="en-US" dirty="0" smtClean="0"/>
                <a:t> A detailed and challenging activity elicits performance and keeps the student in the zone of proximal development.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701143" y="1154438"/>
              <a:ext cx="5182910" cy="189356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portal through which the student can submit their completed assignment.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8357322">
            <a:off x="1969378" y="3459193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438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submitted, the instructor can go in and evaluate their performance.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28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course home page while the student is awaiting evaluation from the instructor.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7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1: Module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Banking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127" y="6182591"/>
            <a:ext cx="99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i="1" dirty="0" smtClean="0"/>
              <a:t>The course is still in DRAFT mode. Not all content has been created. There are many placeholders.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57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2381" cy="64380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49029" y="831272"/>
            <a:ext cx="4261031" cy="2448957"/>
            <a:chOff x="7649029" y="831272"/>
            <a:chExt cx="4261031" cy="2448957"/>
          </a:xfrm>
        </p:grpSpPr>
        <p:sp>
          <p:nvSpPr>
            <p:cNvPr id="4" name="TextBox 3"/>
            <p:cNvSpPr txBox="1"/>
            <p:nvPr/>
          </p:nvSpPr>
          <p:spPr>
            <a:xfrm>
              <a:off x="8884052" y="831272"/>
              <a:ext cx="3026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G7)</a:t>
              </a:r>
              <a:r>
                <a:rPr lang="en-US" dirty="0" smtClean="0"/>
                <a:t> Student feedback is provided via the LMS. Instructors have the ability to add comments and additional information beyond just the score.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7649029" y="1154438"/>
              <a:ext cx="1235024" cy="2125791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what the assignment portal looks like after receiving a passing grade on the final activity.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5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36190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that the student has completed all learning activities, the course is considered complete.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1891" y="831272"/>
            <a:ext cx="11328169" cy="4790210"/>
            <a:chOff x="581891" y="831272"/>
            <a:chExt cx="11328169" cy="4790210"/>
          </a:xfrm>
        </p:grpSpPr>
        <p:grpSp>
          <p:nvGrpSpPr>
            <p:cNvPr id="8" name="Group 7"/>
            <p:cNvGrpSpPr/>
            <p:nvPr/>
          </p:nvGrpSpPr>
          <p:grpSpPr>
            <a:xfrm>
              <a:off x="581891" y="831272"/>
              <a:ext cx="11328169" cy="1477328"/>
              <a:chOff x="581891" y="831272"/>
              <a:chExt cx="11328169" cy="147732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884052" y="831272"/>
                <a:ext cx="30260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G7)</a:t>
                </a:r>
                <a:r>
                  <a:rPr lang="en-US" dirty="0" smtClean="0"/>
                  <a:t> As the student completes each part of the module, their performance is graded automatically and they are aware of their progress.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10" idx="1"/>
              </p:cNvCxnSpPr>
              <p:nvPr/>
            </p:nvCxnSpPr>
            <p:spPr>
              <a:xfrm flipH="1" flipV="1">
                <a:off x="581891" y="1184564"/>
                <a:ext cx="8302161" cy="385372"/>
              </a:xfrm>
              <a:prstGeom prst="straightConnector1">
                <a:avLst/>
              </a:prstGeom>
              <a:ln w="25400" cap="flat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7928265" y="1569936"/>
              <a:ext cx="955787" cy="4051546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84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71428" cy="68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final screen for NHT 101, after all objectives have been completed to a satisfactory level.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467772">
            <a:off x="2035548" y="3432368"/>
            <a:ext cx="51283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1A25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DONE!</a:t>
            </a:r>
            <a:endParaRPr lang="en-US" sz="8800" b="0" cap="none" spc="0" dirty="0">
              <a:ln w="0"/>
              <a:solidFill>
                <a:srgbClr val="1A257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5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8342857" cy="66666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23955" y="831272"/>
            <a:ext cx="7286105" cy="2265219"/>
            <a:chOff x="4623955" y="831272"/>
            <a:chExt cx="7286105" cy="2265219"/>
          </a:xfrm>
        </p:grpSpPr>
        <p:sp>
          <p:nvSpPr>
            <p:cNvPr id="6" name="TextBox 5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Presenting the stimulus material and supporting documentation.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top half of the home page for Module 1: The Banking System.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993" y="3367702"/>
            <a:ext cx="7286105" cy="2265219"/>
            <a:chOff x="4623955" y="831272"/>
            <a:chExt cx="7286105" cy="2265219"/>
          </a:xfrm>
        </p:grpSpPr>
        <p:sp>
          <p:nvSpPr>
            <p:cNvPr id="10" name="TextBox 9"/>
            <p:cNvSpPr txBox="1"/>
            <p:nvPr/>
          </p:nvSpPr>
          <p:spPr>
            <a:xfrm>
              <a:off x="8884052" y="831272"/>
              <a:ext cx="3026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G5)</a:t>
              </a:r>
              <a:r>
                <a:rPr lang="en-US" dirty="0" smtClean="0"/>
                <a:t> Providing learning guidance by showing course status in dashboard.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3955" y="1154438"/>
              <a:ext cx="4260098" cy="19420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84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3333" cy="62952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55027" y="831272"/>
            <a:ext cx="8055033" cy="2473037"/>
            <a:chOff x="3855027" y="831272"/>
            <a:chExt cx="8055033" cy="2473037"/>
          </a:xfrm>
        </p:grpSpPr>
        <p:sp>
          <p:nvSpPr>
            <p:cNvPr id="4" name="TextBox 3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G2)</a:t>
              </a:r>
              <a:r>
                <a:rPr lang="en-US" dirty="0" smtClean="0"/>
                <a:t> Objectives are provided on course home page, as well as in the eLearning module above.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855027" y="1154438"/>
              <a:ext cx="5029026" cy="2149871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bottom half of the home page for Module 1: The Banking System.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76109" y="2067790"/>
            <a:ext cx="5633951" cy="1200329"/>
            <a:chOff x="6276109" y="831272"/>
            <a:chExt cx="5633951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G5 &amp; G7)</a:t>
              </a:r>
              <a:r>
                <a:rPr lang="en-US" dirty="0" smtClean="0"/>
                <a:t> Direct access to instructor is provided via email for feedback and learning guidance.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276109" y="1154438"/>
              <a:ext cx="2607944" cy="570453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7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8342857" cy="6666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Here, there learner would select the first learning object, an eLearning module on the banking system.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8357322">
            <a:off x="7272082" y="2167141"/>
            <a:ext cx="581891" cy="8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95238" cy="62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3333" y="5326380"/>
            <a:ext cx="3858667" cy="1531620"/>
          </a:xfrm>
          <a:prstGeom prst="rect">
            <a:avLst/>
          </a:prstGeom>
          <a:solidFill>
            <a:srgbClr val="1A2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STORY NOTES:</a:t>
            </a:r>
          </a:p>
          <a:p>
            <a:pPr algn="ctr"/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the look and feel of the eLearning module opening slides.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47339" y="831272"/>
            <a:ext cx="4862721" cy="1423555"/>
            <a:chOff x="7047339" y="831272"/>
            <a:chExt cx="4862721" cy="1423555"/>
          </a:xfrm>
        </p:grpSpPr>
        <p:sp>
          <p:nvSpPr>
            <p:cNvPr id="8" name="TextBox 7"/>
            <p:cNvSpPr txBox="1"/>
            <p:nvPr/>
          </p:nvSpPr>
          <p:spPr>
            <a:xfrm>
              <a:off x="8884052" y="831272"/>
              <a:ext cx="302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G4)</a:t>
              </a:r>
              <a:r>
                <a:rPr lang="en-US" dirty="0" smtClean="0"/>
                <a:t> eLearning module presents stimulus material and delivers content in order to teach learning objectives.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047339" y="1154438"/>
              <a:ext cx="1836714" cy="1100389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97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2215</Words>
  <Application>Microsoft Office PowerPoint</Application>
  <PresentationFormat>Widescreen</PresentationFormat>
  <Paragraphs>233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CSBS NHT 101:</vt:lpstr>
      <vt:lpstr>Introduction</vt:lpstr>
      <vt:lpstr>LMS Home Page</vt:lpstr>
      <vt:lpstr>PowerPoint Presentation</vt:lpstr>
      <vt:lpstr>Week 1: Module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2: Module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3: Module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CSBS NHT 101:</dc:title>
  <dc:creator>Reece Chekan</dc:creator>
  <cp:lastModifiedBy>Reece Chekan</cp:lastModifiedBy>
  <cp:revision>26</cp:revision>
  <dcterms:created xsi:type="dcterms:W3CDTF">2015-11-13T02:32:11Z</dcterms:created>
  <dcterms:modified xsi:type="dcterms:W3CDTF">2015-11-13T21:06:42Z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75E1EE13-9BDD-4298-B5C9-1D1E72D98250</vt:lpwstr>
  </property>
  <property fmtid="{D5CDD505-2E9C-101B-9397-08002B2CF9AE}" pid="3" name="ArticulatePath">
    <vt:lpwstr>CSBS NHT 101A</vt:lpwstr>
  </property>
</Properties>
</file>